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75" r:id="rId5"/>
    <p:sldId id="264" r:id="rId6"/>
    <p:sldId id="279" r:id="rId7"/>
    <p:sldId id="265" r:id="rId8"/>
    <p:sldId id="271" r:id="rId9"/>
    <p:sldId id="274" r:id="rId10"/>
    <p:sldId id="266" r:id="rId11"/>
    <p:sldId id="277" r:id="rId12"/>
    <p:sldId id="268" r:id="rId13"/>
    <p:sldId id="280" r:id="rId14"/>
    <p:sldId id="270" r:id="rId15"/>
  </p:sldIdLst>
  <p:sldSz cx="18288000" cy="10287000"/>
  <p:notesSz cx="6858000" cy="9144000"/>
  <p:embeddedFontLst>
    <p:embeddedFont>
      <p:font typeface="Arimo Bold Italics" panose="02010600030101010101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lacial Indifference" panose="02010600030101010101" charset="0"/>
      <p:regular r:id="rId21"/>
    </p:embeddedFont>
    <p:embeddedFont>
      <p:font typeface="Glacial Indifference Bold Italics" panose="02010600030101010101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00FF"/>
    <a:srgbClr val="BEFB25"/>
    <a:srgbClr val="8CE937"/>
    <a:srgbClr val="00FFFF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3999"/>
          </a:blip>
          <a:srcRect l="62705" t="21718"/>
          <a:stretch>
            <a:fillRect/>
          </a:stretch>
        </p:blipFill>
        <p:spPr>
          <a:xfrm>
            <a:off x="0" y="3074517"/>
            <a:ext cx="4730281" cy="49644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523182"/>
            <a:ext cx="58293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小组成员：</a:t>
            </a:r>
            <a:endParaRPr lang="en-US" altLang="zh-CN" sz="2800" dirty="0">
              <a:solidFill>
                <a:schemeClr val="bg1"/>
              </a:solidFill>
            </a:endParaR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连世博  </a:t>
            </a:r>
            <a:r>
              <a:rPr lang="zh-CN" altLang="en-US" sz="2800" b="0" i="0" dirty="0">
                <a:solidFill>
                  <a:schemeClr val="bg1"/>
                </a:solidFill>
                <a:effectLst/>
              </a:rPr>
              <a:t>黄凡宾  郎晨  赵文嘉  易明昊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326246"/>
            <a:ext cx="11853507" cy="365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74"/>
              </a:lnSpc>
            </a:pPr>
            <a:r>
              <a:rPr lang="en-US" sz="14174" spc="935" dirty="0">
                <a:solidFill>
                  <a:srgbClr val="FFFFFF"/>
                </a:solidFill>
                <a:ea typeface="庞门正道标题体 Bold"/>
              </a:rPr>
              <a:t>Python</a:t>
            </a:r>
          </a:p>
          <a:p>
            <a:pPr>
              <a:lnSpc>
                <a:spcPts val="14174"/>
              </a:lnSpc>
            </a:pPr>
            <a:r>
              <a:rPr lang="zh-CN" altLang="en-US" sz="14174" spc="935" dirty="0">
                <a:solidFill>
                  <a:srgbClr val="6BC4FF"/>
                </a:solidFill>
                <a:ea typeface="庞门正道标题体 Bold"/>
              </a:rPr>
              <a:t>批量图片修改</a:t>
            </a:r>
            <a:endParaRPr lang="en-US" sz="14174" spc="935" dirty="0">
              <a:solidFill>
                <a:srgbClr val="6BC4FF"/>
              </a:solidFill>
              <a:ea typeface="庞门正道标题体 Bold"/>
            </a:endParaRPr>
          </a:p>
        </p:txBody>
      </p:sp>
      <p:sp>
        <p:nvSpPr>
          <p:cNvPr id="7" name="TextBox 7"/>
          <p:cNvSpPr txBox="1"/>
          <p:nvPr/>
        </p:nvSpPr>
        <p:spPr>
          <a:xfrm rot="5400000">
            <a:off x="9914564" y="4208797"/>
            <a:ext cx="9917177" cy="317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74"/>
              </a:lnSpc>
            </a:pPr>
            <a:r>
              <a:rPr lang="en-US" sz="22139" dirty="0">
                <a:solidFill>
                  <a:srgbClr val="6BC4FF">
                    <a:alpha val="36863"/>
                  </a:srgbClr>
                </a:solidFill>
                <a:latin typeface="Glacial Indifference Bold Italics"/>
              </a:rPr>
              <a:t>BIS TU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0357"/>
          <a:stretch>
            <a:fillRect/>
          </a:stretch>
        </p:blipFill>
        <p:spPr>
          <a:xfrm rot="-10800000">
            <a:off x="-174949" y="-130039"/>
            <a:ext cx="9566104" cy="1057002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328822" y="3802610"/>
            <a:ext cx="8930478" cy="2681779"/>
            <a:chOff x="0" y="0"/>
            <a:chExt cx="5328758" cy="1600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8758" cy="1600200"/>
            </a:xfrm>
            <a:custGeom>
              <a:avLst/>
              <a:gdLst/>
              <a:ahLst/>
              <a:cxnLst/>
              <a:rect l="l" t="t" r="r" b="b"/>
              <a:pathLst>
                <a:path w="5328758" h="1600200">
                  <a:moveTo>
                    <a:pt x="4566758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838200"/>
                  </a:lnTo>
                  <a:cubicBezTo>
                    <a:pt x="0" y="1258570"/>
                    <a:pt x="341630" y="1600200"/>
                    <a:pt x="762000" y="1600200"/>
                  </a:cubicBezTo>
                  <a:lnTo>
                    <a:pt x="4566758" y="1600200"/>
                  </a:lnTo>
                  <a:cubicBezTo>
                    <a:pt x="4987128" y="1600200"/>
                    <a:pt x="5328758" y="1258570"/>
                    <a:pt x="5328758" y="838200"/>
                  </a:cubicBezTo>
                  <a:lnTo>
                    <a:pt x="5328758" y="762000"/>
                  </a:lnTo>
                  <a:cubicBezTo>
                    <a:pt x="5328758" y="341630"/>
                    <a:pt x="4987128" y="0"/>
                    <a:pt x="45667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748472" y="3934677"/>
            <a:ext cx="8091177" cy="160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zh-CN" altLang="en-US" sz="10800" spc="712" dirty="0">
                <a:solidFill>
                  <a:srgbClr val="021F41"/>
                </a:solidFill>
                <a:ea typeface="庞门正道标题体 Bold"/>
              </a:rPr>
              <a:t>产品功能</a:t>
            </a:r>
            <a:endParaRPr lang="en-US" sz="10800" spc="712" dirty="0">
              <a:solidFill>
                <a:srgbClr val="021F41"/>
              </a:solidFill>
              <a:ea typeface="庞门正道标题体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06685" y="5575094"/>
            <a:ext cx="6374751" cy="60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3C8ABD"/>
                </a:solidFill>
                <a:latin typeface="Glacial Indifference"/>
              </a:rPr>
              <a:t>PRODUCTION AND FUNCTION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20999"/>
          </a:blip>
          <a:srcRect l="62705" t="21718" r="15181"/>
          <a:stretch>
            <a:fillRect/>
          </a:stretch>
        </p:blipFill>
        <p:spPr>
          <a:xfrm rot="-5400000">
            <a:off x="3425865" y="-1283195"/>
            <a:ext cx="2804687" cy="4964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43999"/>
          </a:blip>
          <a:srcRect l="62705" t="21718" r="6528"/>
          <a:stretch>
            <a:fillRect/>
          </a:stretch>
        </p:blipFill>
        <p:spPr>
          <a:xfrm rot="-5400000">
            <a:off x="2877067" y="5853634"/>
            <a:ext cx="3902285" cy="496444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94130" y="1953673"/>
            <a:ext cx="6703840" cy="572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5"/>
              </a:lnSpc>
              <a:spcBef>
                <a:spcPct val="0"/>
              </a:spcBef>
            </a:pPr>
            <a:r>
              <a:rPr lang="en-US" sz="33368" dirty="0">
                <a:solidFill>
                  <a:srgbClr val="6BC4FF">
                    <a:alpha val="60784"/>
                  </a:srgbClr>
                </a:solidFill>
                <a:latin typeface="Glacial Indifference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085412"/>
            <a:ext cx="3056199" cy="189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27"/>
              </a:lnSpc>
              <a:spcBef>
                <a:spcPct val="0"/>
              </a:spcBef>
            </a:pPr>
            <a:r>
              <a:rPr lang="en-US" sz="11019" dirty="0">
                <a:solidFill>
                  <a:srgbClr val="FFFFFF"/>
                </a:solidFill>
                <a:latin typeface="Glacial Indifference Bold Italics"/>
              </a:rPr>
              <a:t>Part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42988608718ddc2e1060f5a749da1b8">
            <a:hlinkClick r:id="" action="ppaction://media"/>
            <a:extLst>
              <a:ext uri="{FF2B5EF4-FFF2-40B4-BE49-F238E27FC236}">
                <a16:creationId xmlns:a16="http://schemas.microsoft.com/office/drawing/2014/main" id="{048AD61E-F83D-391F-E064-CAAAB0F187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4" y="98424"/>
            <a:ext cx="16665575" cy="93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0357"/>
          <a:stretch>
            <a:fillRect/>
          </a:stretch>
        </p:blipFill>
        <p:spPr>
          <a:xfrm rot="-10800000">
            <a:off x="-152400" y="-73206"/>
            <a:ext cx="9566104" cy="1057002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96200" y="4044588"/>
            <a:ext cx="8115300" cy="2103140"/>
            <a:chOff x="0" y="0"/>
            <a:chExt cx="5328758" cy="1600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8758" cy="1600200"/>
            </a:xfrm>
            <a:custGeom>
              <a:avLst/>
              <a:gdLst/>
              <a:ahLst/>
              <a:cxnLst/>
              <a:rect l="l" t="t" r="r" b="b"/>
              <a:pathLst>
                <a:path w="5328758" h="1600200">
                  <a:moveTo>
                    <a:pt x="4566758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838200"/>
                  </a:lnTo>
                  <a:cubicBezTo>
                    <a:pt x="0" y="1258570"/>
                    <a:pt x="341630" y="1600200"/>
                    <a:pt x="762000" y="1600200"/>
                  </a:cubicBezTo>
                  <a:lnTo>
                    <a:pt x="4566758" y="1600200"/>
                  </a:lnTo>
                  <a:cubicBezTo>
                    <a:pt x="4987128" y="1600200"/>
                    <a:pt x="5328758" y="1258570"/>
                    <a:pt x="5328758" y="838200"/>
                  </a:cubicBezTo>
                  <a:lnTo>
                    <a:pt x="5328758" y="762000"/>
                  </a:lnTo>
                  <a:cubicBezTo>
                    <a:pt x="5328758" y="341630"/>
                    <a:pt x="4987128" y="0"/>
                    <a:pt x="45667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20323" y="4293694"/>
            <a:ext cx="8091177" cy="160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zh-CN" altLang="en-US" sz="10800" spc="712" dirty="0">
                <a:solidFill>
                  <a:srgbClr val="021F41"/>
                </a:solidFill>
                <a:ea typeface="庞门正道标题体 Bold"/>
              </a:rPr>
              <a:t>开源项目</a:t>
            </a:r>
            <a:endParaRPr lang="en-US" sz="10800" spc="712" dirty="0">
              <a:solidFill>
                <a:srgbClr val="021F41"/>
              </a:solidFill>
              <a:ea typeface="庞门正道标题体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20999"/>
          </a:blip>
          <a:srcRect l="62705" t="21718" r="15181"/>
          <a:stretch>
            <a:fillRect/>
          </a:stretch>
        </p:blipFill>
        <p:spPr>
          <a:xfrm rot="-5400000">
            <a:off x="3425865" y="-1283195"/>
            <a:ext cx="2804687" cy="4964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43999"/>
          </a:blip>
          <a:srcRect l="62705" t="21718" r="6528"/>
          <a:stretch>
            <a:fillRect/>
          </a:stretch>
        </p:blipFill>
        <p:spPr>
          <a:xfrm rot="-5400000">
            <a:off x="2877067" y="5853634"/>
            <a:ext cx="3902285" cy="496444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943100"/>
            <a:ext cx="6703840" cy="572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5"/>
              </a:lnSpc>
              <a:spcBef>
                <a:spcPct val="0"/>
              </a:spcBef>
            </a:pPr>
            <a:r>
              <a:rPr lang="en-US" sz="33368" dirty="0">
                <a:solidFill>
                  <a:srgbClr val="6BC4FF">
                    <a:alpha val="60784"/>
                  </a:srgbClr>
                </a:solidFill>
                <a:latin typeface="Glacial Indifference Bold Italics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085412"/>
            <a:ext cx="3056199" cy="189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27"/>
              </a:lnSpc>
              <a:spcBef>
                <a:spcPct val="0"/>
              </a:spcBef>
            </a:pPr>
            <a:r>
              <a:rPr lang="en-US" sz="11019">
                <a:solidFill>
                  <a:srgbClr val="FFFFFF"/>
                </a:solidFill>
                <a:latin typeface="Glacial Indifference Bold Italics"/>
              </a:rPr>
              <a:t>Part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BEB3F40D-6A17-7AF4-7BBE-9A9B90D0EB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3999"/>
          </a:blip>
          <a:srcRect l="62705" t="21718" r="6528"/>
          <a:stretch>
            <a:fillRect/>
          </a:stretch>
        </p:blipFill>
        <p:spPr>
          <a:xfrm rot="-5400000">
            <a:off x="2877067" y="5853633"/>
            <a:ext cx="3902285" cy="4964448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44757F70-C7B5-C353-8DCF-6E93399178A1}"/>
              </a:ext>
            </a:extLst>
          </p:cNvPr>
          <p:cNvSpPr txBox="1"/>
          <p:nvPr/>
        </p:nvSpPr>
        <p:spPr>
          <a:xfrm>
            <a:off x="2648444" y="7165794"/>
            <a:ext cx="14877555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41"/>
              </a:lnSpc>
            </a:pPr>
            <a:r>
              <a:rPr lang="en-US" altLang="zh-CN" sz="7425" dirty="0">
                <a:solidFill>
                  <a:srgbClr val="0070C0"/>
                </a:solidFill>
                <a:latin typeface="Glacial Indifference Bold Italics"/>
              </a:rPr>
              <a:t>https://github.com/Bistu-OSSDT-2022/Panda-Ben-Cat</a:t>
            </a:r>
            <a:endParaRPr lang="en-US" sz="7425" dirty="0">
              <a:solidFill>
                <a:srgbClr val="0070C0"/>
              </a:solidFill>
              <a:latin typeface="Arimo Bold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FE3B296-8570-9044-01C1-430F53365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73C65-C598-C3F6-7D38-A463A2A3E2DC}"/>
              </a:ext>
            </a:extLst>
          </p:cNvPr>
          <p:cNvSpPr txBox="1"/>
          <p:nvPr/>
        </p:nvSpPr>
        <p:spPr>
          <a:xfrm>
            <a:off x="2438400" y="800100"/>
            <a:ext cx="7658100" cy="1604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zh-CN" altLang="en-US" sz="10800" spc="712" dirty="0">
                <a:solidFill>
                  <a:schemeClr val="bg1"/>
                </a:solidFill>
                <a:ea typeface="庞门正道标题体 Bold"/>
              </a:rPr>
              <a:t>参考资料</a:t>
            </a:r>
            <a:endParaRPr lang="en-US" sz="10800" spc="712" dirty="0">
              <a:solidFill>
                <a:schemeClr val="bg1"/>
              </a:solidFill>
              <a:ea typeface="庞门正道标题体 Bold"/>
            </a:endParaRPr>
          </a:p>
        </p:txBody>
      </p:sp>
    </p:spTree>
    <p:extLst>
      <p:ext uri="{BB962C8B-B14F-4D97-AF65-F5344CB8AC3E}">
        <p14:creationId xmlns:p14="http://schemas.microsoft.com/office/powerpoint/2010/main" val="3723879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3999"/>
          </a:blip>
          <a:srcRect l="62705" t="21718"/>
          <a:stretch>
            <a:fillRect/>
          </a:stretch>
        </p:blipFill>
        <p:spPr>
          <a:xfrm>
            <a:off x="-209550" y="2756526"/>
            <a:ext cx="4730281" cy="49644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352634"/>
            <a:ext cx="11853507" cy="209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74"/>
              </a:lnSpc>
            </a:pPr>
            <a:r>
              <a:rPr lang="en-US" sz="14174" spc="935">
                <a:solidFill>
                  <a:srgbClr val="FFFFFF"/>
                </a:solidFill>
                <a:ea typeface="庞门正道标题体 Bold"/>
              </a:rPr>
              <a:t>谢谢观赏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502301"/>
            <a:ext cx="10957432" cy="1064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1"/>
              </a:lnSpc>
            </a:pPr>
            <a:r>
              <a:rPr lang="en-US" sz="7425" dirty="0">
                <a:solidFill>
                  <a:srgbClr val="6BC4FF"/>
                </a:solidFill>
                <a:latin typeface="Glacial Indifference Bold Italics"/>
              </a:rPr>
              <a:t>THANKS FOR WATCHIN</a:t>
            </a:r>
            <a:r>
              <a:rPr lang="en-US" sz="7425" dirty="0">
                <a:solidFill>
                  <a:srgbClr val="6BC4FF"/>
                </a:solidFill>
                <a:latin typeface="Arimo Bold Italics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3405" y="3401895"/>
            <a:ext cx="11076656" cy="259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162"/>
              </a:lnSpc>
            </a:pPr>
            <a:r>
              <a:rPr lang="en-US" sz="18164" dirty="0">
                <a:solidFill>
                  <a:srgbClr val="6BC4FF">
                    <a:alpha val="18824"/>
                  </a:srgbClr>
                </a:solidFill>
                <a:latin typeface="Glacial Indifference Bold Italics"/>
              </a:rPr>
              <a:t>CONTENT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3999"/>
          </a:blip>
          <a:srcRect l="62705" t="21718"/>
          <a:stretch>
            <a:fillRect/>
          </a:stretch>
        </p:blipFill>
        <p:spPr>
          <a:xfrm>
            <a:off x="0" y="3115033"/>
            <a:ext cx="4730281" cy="496444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04154" y="5816936"/>
            <a:ext cx="308903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6BC4FF"/>
                </a:solidFill>
                <a:latin typeface="Glacial Indifference Bold Italics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04154" y="4275518"/>
            <a:ext cx="3089030" cy="168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0"/>
              </a:lnSpc>
            </a:pPr>
            <a:r>
              <a:rPr lang="en-US" sz="10200" spc="673" dirty="0" err="1">
                <a:solidFill>
                  <a:srgbClr val="FFFFFF"/>
                </a:solidFill>
                <a:ea typeface="庞门正道标题体 Bold"/>
              </a:rPr>
              <a:t>目录</a:t>
            </a:r>
            <a:endParaRPr lang="en-US" sz="10200" spc="673" dirty="0">
              <a:solidFill>
                <a:srgbClr val="FFFFFF"/>
              </a:solidFill>
              <a:ea typeface="庞门正道标题体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005138" y="2059138"/>
            <a:ext cx="4942040" cy="1075635"/>
            <a:chOff x="0" y="0"/>
            <a:chExt cx="6589386" cy="1434179"/>
          </a:xfrm>
        </p:grpSpPr>
        <p:grpSp>
          <p:nvGrpSpPr>
            <p:cNvPr id="7" name="Group 7"/>
            <p:cNvGrpSpPr/>
            <p:nvPr/>
          </p:nvGrpSpPr>
          <p:grpSpPr>
            <a:xfrm>
              <a:off x="76200" y="0"/>
              <a:ext cx="6513186" cy="1434179"/>
              <a:chOff x="0" y="0"/>
              <a:chExt cx="7267153" cy="1600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267153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7267153" h="1600200">
                    <a:moveTo>
                      <a:pt x="6505153" y="0"/>
                    </a:moveTo>
                    <a:lnTo>
                      <a:pt x="762000" y="0"/>
                    </a:lnTo>
                    <a:cubicBezTo>
                      <a:pt x="341630" y="0"/>
                      <a:pt x="0" y="341630"/>
                      <a:pt x="0" y="762000"/>
                    </a:cubicBezTo>
                    <a:lnTo>
                      <a:pt x="0" y="838200"/>
                    </a:lnTo>
                    <a:cubicBezTo>
                      <a:pt x="0" y="1258570"/>
                      <a:pt x="341630" y="1600200"/>
                      <a:pt x="762000" y="1600200"/>
                    </a:cubicBezTo>
                    <a:lnTo>
                      <a:pt x="6505153" y="1600200"/>
                    </a:lnTo>
                    <a:cubicBezTo>
                      <a:pt x="6925523" y="1600200"/>
                      <a:pt x="7267153" y="1258570"/>
                      <a:pt x="7267153" y="838200"/>
                    </a:cubicBezTo>
                    <a:lnTo>
                      <a:pt x="7267153" y="762000"/>
                    </a:lnTo>
                    <a:cubicBezTo>
                      <a:pt x="7267153" y="341630"/>
                      <a:pt x="6925523" y="0"/>
                      <a:pt x="650515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2692" y="83543"/>
              <a:ext cx="1267093" cy="1267093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C8AB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0" y="193173"/>
              <a:ext cx="1533285" cy="1001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FFFFFF"/>
                  </a:solidFill>
                  <a:latin typeface="Glacial Indifference Bold Italics"/>
                </a:rPr>
                <a:t>01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69785" y="320173"/>
              <a:ext cx="5119602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3C8ABD"/>
                  </a:solidFill>
                  <a:ea typeface="思源黑体-粗体 Bold"/>
                </a:rPr>
                <a:t>公司与团队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005138" y="2059138"/>
            <a:ext cx="4942040" cy="1075635"/>
            <a:chOff x="0" y="0"/>
            <a:chExt cx="6589386" cy="1434179"/>
          </a:xfrm>
        </p:grpSpPr>
        <p:grpSp>
          <p:nvGrpSpPr>
            <p:cNvPr id="14" name="Group 14"/>
            <p:cNvGrpSpPr/>
            <p:nvPr/>
          </p:nvGrpSpPr>
          <p:grpSpPr>
            <a:xfrm>
              <a:off x="76200" y="0"/>
              <a:ext cx="6513186" cy="1434179"/>
              <a:chOff x="0" y="0"/>
              <a:chExt cx="7267153" cy="1600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267153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7267153" h="1600200">
                    <a:moveTo>
                      <a:pt x="6505153" y="0"/>
                    </a:moveTo>
                    <a:lnTo>
                      <a:pt x="762000" y="0"/>
                    </a:lnTo>
                    <a:cubicBezTo>
                      <a:pt x="341630" y="0"/>
                      <a:pt x="0" y="341630"/>
                      <a:pt x="0" y="762000"/>
                    </a:cubicBezTo>
                    <a:lnTo>
                      <a:pt x="0" y="838200"/>
                    </a:lnTo>
                    <a:cubicBezTo>
                      <a:pt x="0" y="1258570"/>
                      <a:pt x="341630" y="1600200"/>
                      <a:pt x="762000" y="1600200"/>
                    </a:cubicBezTo>
                    <a:lnTo>
                      <a:pt x="6505153" y="1600200"/>
                    </a:lnTo>
                    <a:cubicBezTo>
                      <a:pt x="6925523" y="1600200"/>
                      <a:pt x="7267153" y="1258570"/>
                      <a:pt x="7267153" y="838200"/>
                    </a:cubicBezTo>
                    <a:lnTo>
                      <a:pt x="7267153" y="762000"/>
                    </a:lnTo>
                    <a:cubicBezTo>
                      <a:pt x="7267153" y="341630"/>
                      <a:pt x="6925523" y="0"/>
                      <a:pt x="650515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202692" y="83543"/>
              <a:ext cx="1267093" cy="1267093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C8ABD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193173"/>
              <a:ext cx="1533285" cy="1001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FFFFFF"/>
                  </a:solidFill>
                  <a:latin typeface="Glacial Indifference Bold Italics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469785" y="320173"/>
              <a:ext cx="5119602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zh-CN" altLang="en-US" sz="4200" dirty="0">
                  <a:solidFill>
                    <a:srgbClr val="3C8ABD"/>
                  </a:solidFill>
                  <a:ea typeface="思源黑体-粗体 Bold"/>
                </a:rPr>
                <a:t>项目介绍</a:t>
              </a:r>
              <a:endParaRPr lang="en-US" sz="4200" dirty="0">
                <a:solidFill>
                  <a:srgbClr val="3C8ABD"/>
                </a:solidFill>
                <a:ea typeface="思源黑体-粗体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05138" y="3756835"/>
            <a:ext cx="4942041" cy="1075635"/>
            <a:chOff x="0" y="0"/>
            <a:chExt cx="6589387" cy="1434179"/>
          </a:xfrm>
        </p:grpSpPr>
        <p:grpSp>
          <p:nvGrpSpPr>
            <p:cNvPr id="21" name="Group 21"/>
            <p:cNvGrpSpPr/>
            <p:nvPr/>
          </p:nvGrpSpPr>
          <p:grpSpPr>
            <a:xfrm>
              <a:off x="76200" y="0"/>
              <a:ext cx="6513186" cy="1434179"/>
              <a:chOff x="0" y="0"/>
              <a:chExt cx="7267153" cy="1600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267153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7267153" h="1600200">
                    <a:moveTo>
                      <a:pt x="6505153" y="0"/>
                    </a:moveTo>
                    <a:lnTo>
                      <a:pt x="762000" y="0"/>
                    </a:lnTo>
                    <a:cubicBezTo>
                      <a:pt x="341630" y="0"/>
                      <a:pt x="0" y="341630"/>
                      <a:pt x="0" y="762000"/>
                    </a:cubicBezTo>
                    <a:lnTo>
                      <a:pt x="0" y="838200"/>
                    </a:lnTo>
                    <a:cubicBezTo>
                      <a:pt x="0" y="1258570"/>
                      <a:pt x="341630" y="1600200"/>
                      <a:pt x="762000" y="1600200"/>
                    </a:cubicBezTo>
                    <a:lnTo>
                      <a:pt x="6505153" y="1600200"/>
                    </a:lnTo>
                    <a:cubicBezTo>
                      <a:pt x="6925523" y="1600200"/>
                      <a:pt x="7267153" y="1258570"/>
                      <a:pt x="7267153" y="838200"/>
                    </a:cubicBezTo>
                    <a:lnTo>
                      <a:pt x="7267153" y="762000"/>
                    </a:lnTo>
                    <a:cubicBezTo>
                      <a:pt x="7267153" y="341630"/>
                      <a:pt x="6925523" y="0"/>
                      <a:pt x="650515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02692" y="83543"/>
              <a:ext cx="1267093" cy="1267093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C8ABD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0" y="193173"/>
              <a:ext cx="1533285" cy="1001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FFFFFF"/>
                  </a:solidFill>
                  <a:latin typeface="Glacial Indifference Bold Italics"/>
                </a:rPr>
                <a:t>02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69785" y="320173"/>
              <a:ext cx="5119602" cy="85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zh-CN" altLang="en-US" sz="4200" dirty="0">
                  <a:solidFill>
                    <a:srgbClr val="3C8ABD"/>
                  </a:solidFill>
                  <a:ea typeface="思源黑体-粗体 Bold"/>
                </a:rPr>
                <a:t>成员分工</a:t>
              </a:r>
              <a:endParaRPr lang="en-US" sz="4200" dirty="0">
                <a:solidFill>
                  <a:srgbClr val="3C8ABD"/>
                </a:solidFill>
                <a:ea typeface="思源黑体-粗体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005138" y="5454531"/>
            <a:ext cx="4942041" cy="1075635"/>
            <a:chOff x="0" y="0"/>
            <a:chExt cx="6589387" cy="1434179"/>
          </a:xfrm>
        </p:grpSpPr>
        <p:grpSp>
          <p:nvGrpSpPr>
            <p:cNvPr id="28" name="Group 28"/>
            <p:cNvGrpSpPr/>
            <p:nvPr/>
          </p:nvGrpSpPr>
          <p:grpSpPr>
            <a:xfrm>
              <a:off x="76200" y="0"/>
              <a:ext cx="6513186" cy="1434179"/>
              <a:chOff x="0" y="0"/>
              <a:chExt cx="7267153" cy="16002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267153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7267153" h="1600200">
                    <a:moveTo>
                      <a:pt x="6505153" y="0"/>
                    </a:moveTo>
                    <a:lnTo>
                      <a:pt x="762000" y="0"/>
                    </a:lnTo>
                    <a:cubicBezTo>
                      <a:pt x="341630" y="0"/>
                      <a:pt x="0" y="341630"/>
                      <a:pt x="0" y="762000"/>
                    </a:cubicBezTo>
                    <a:lnTo>
                      <a:pt x="0" y="838200"/>
                    </a:lnTo>
                    <a:cubicBezTo>
                      <a:pt x="0" y="1258570"/>
                      <a:pt x="341630" y="1600200"/>
                      <a:pt x="762000" y="1600200"/>
                    </a:cubicBezTo>
                    <a:lnTo>
                      <a:pt x="6505153" y="1600200"/>
                    </a:lnTo>
                    <a:cubicBezTo>
                      <a:pt x="6925523" y="1600200"/>
                      <a:pt x="7267153" y="1258570"/>
                      <a:pt x="7267153" y="838200"/>
                    </a:cubicBezTo>
                    <a:lnTo>
                      <a:pt x="7267153" y="762000"/>
                    </a:lnTo>
                    <a:cubicBezTo>
                      <a:pt x="7267153" y="341630"/>
                      <a:pt x="6925523" y="0"/>
                      <a:pt x="650515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202692" y="83543"/>
              <a:ext cx="1267093" cy="1267093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C8ABD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0" y="193173"/>
              <a:ext cx="1533285" cy="1001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FFFFFF"/>
                  </a:solidFill>
                  <a:latin typeface="Glacial Indifference Bold Italics"/>
                </a:rPr>
                <a:t>03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469785" y="320173"/>
              <a:ext cx="5119602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zh-CN" altLang="en-US" sz="4200" dirty="0">
                  <a:solidFill>
                    <a:srgbClr val="3C8ABD"/>
                  </a:solidFill>
                  <a:ea typeface="思源黑体-粗体 Bold"/>
                </a:rPr>
                <a:t>功能设计</a:t>
              </a:r>
              <a:endParaRPr lang="en-US" sz="4200" dirty="0">
                <a:solidFill>
                  <a:srgbClr val="3C8ABD"/>
                </a:solidFill>
                <a:ea typeface="思源黑体-粗体 Bold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005138" y="7152227"/>
            <a:ext cx="4942041" cy="1075635"/>
            <a:chOff x="0" y="0"/>
            <a:chExt cx="6589387" cy="1434179"/>
          </a:xfrm>
        </p:grpSpPr>
        <p:grpSp>
          <p:nvGrpSpPr>
            <p:cNvPr id="35" name="Group 35"/>
            <p:cNvGrpSpPr/>
            <p:nvPr/>
          </p:nvGrpSpPr>
          <p:grpSpPr>
            <a:xfrm>
              <a:off x="76200" y="0"/>
              <a:ext cx="6513186" cy="1434179"/>
              <a:chOff x="0" y="0"/>
              <a:chExt cx="7267153" cy="16002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7267153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7267153" h="1600200">
                    <a:moveTo>
                      <a:pt x="6505153" y="0"/>
                    </a:moveTo>
                    <a:lnTo>
                      <a:pt x="762000" y="0"/>
                    </a:lnTo>
                    <a:cubicBezTo>
                      <a:pt x="341630" y="0"/>
                      <a:pt x="0" y="341630"/>
                      <a:pt x="0" y="762000"/>
                    </a:cubicBezTo>
                    <a:lnTo>
                      <a:pt x="0" y="838200"/>
                    </a:lnTo>
                    <a:cubicBezTo>
                      <a:pt x="0" y="1258570"/>
                      <a:pt x="341630" y="1600200"/>
                      <a:pt x="762000" y="1600200"/>
                    </a:cubicBezTo>
                    <a:lnTo>
                      <a:pt x="6505153" y="1600200"/>
                    </a:lnTo>
                    <a:cubicBezTo>
                      <a:pt x="6925523" y="1600200"/>
                      <a:pt x="7267153" y="1258570"/>
                      <a:pt x="7267153" y="838200"/>
                    </a:cubicBezTo>
                    <a:lnTo>
                      <a:pt x="7267153" y="762000"/>
                    </a:lnTo>
                    <a:cubicBezTo>
                      <a:pt x="7267153" y="341630"/>
                      <a:pt x="6925523" y="0"/>
                      <a:pt x="650515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202692" y="83543"/>
              <a:ext cx="1267093" cy="1267093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C8ABD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0" y="193173"/>
              <a:ext cx="1533285" cy="1001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FFFFFF"/>
                  </a:solidFill>
                  <a:latin typeface="Glacial Indifference Bold Italics"/>
                </a:rPr>
                <a:t>04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469785" y="320173"/>
              <a:ext cx="5119602" cy="85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zh-CN" altLang="en-US" sz="4200" dirty="0">
                  <a:solidFill>
                    <a:srgbClr val="3C8ABD"/>
                  </a:solidFill>
                  <a:ea typeface="思源黑体-粗体 Bold"/>
                </a:rPr>
                <a:t>开源项目</a:t>
              </a:r>
              <a:endParaRPr lang="en-US" sz="4200" dirty="0">
                <a:solidFill>
                  <a:srgbClr val="3C8ABD"/>
                </a:solidFill>
                <a:ea typeface="思源黑体-粗体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0357"/>
          <a:stretch>
            <a:fillRect/>
          </a:stretch>
        </p:blipFill>
        <p:spPr>
          <a:xfrm rot="-10800000">
            <a:off x="-152400" y="-141513"/>
            <a:ext cx="9566104" cy="1057002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328822" y="3802610"/>
            <a:ext cx="8930478" cy="2681779"/>
            <a:chOff x="0" y="0"/>
            <a:chExt cx="5328758" cy="1600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8758" cy="1600200"/>
            </a:xfrm>
            <a:custGeom>
              <a:avLst/>
              <a:gdLst/>
              <a:ahLst/>
              <a:cxnLst/>
              <a:rect l="l" t="t" r="r" b="b"/>
              <a:pathLst>
                <a:path w="5328758" h="1600200">
                  <a:moveTo>
                    <a:pt x="4566758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838200"/>
                  </a:lnTo>
                  <a:cubicBezTo>
                    <a:pt x="0" y="1258570"/>
                    <a:pt x="341630" y="1600200"/>
                    <a:pt x="762000" y="1600200"/>
                  </a:cubicBezTo>
                  <a:lnTo>
                    <a:pt x="4566758" y="1600200"/>
                  </a:lnTo>
                  <a:cubicBezTo>
                    <a:pt x="4987128" y="1600200"/>
                    <a:pt x="5328758" y="1258570"/>
                    <a:pt x="5328758" y="838200"/>
                  </a:cubicBezTo>
                  <a:lnTo>
                    <a:pt x="5328758" y="762000"/>
                  </a:lnTo>
                  <a:cubicBezTo>
                    <a:pt x="5328758" y="341630"/>
                    <a:pt x="4987128" y="0"/>
                    <a:pt x="45667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748472" y="3934677"/>
            <a:ext cx="8091177" cy="160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zh-CN" altLang="en-US" sz="10800" spc="712" dirty="0">
                <a:solidFill>
                  <a:srgbClr val="021F41"/>
                </a:solidFill>
                <a:ea typeface="庞门正道标题体 Bold"/>
              </a:rPr>
              <a:t>项目简介</a:t>
            </a:r>
            <a:endParaRPr lang="en-US" sz="10800" spc="712" dirty="0">
              <a:solidFill>
                <a:srgbClr val="021F41"/>
              </a:solidFill>
              <a:ea typeface="庞门正道标题体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06685" y="5575094"/>
            <a:ext cx="6374751" cy="60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C8ABD"/>
                </a:solidFill>
                <a:latin typeface="Glacial Indifference"/>
              </a:rPr>
              <a:t>PRODUCTS AND SERVICES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20999"/>
          </a:blip>
          <a:srcRect l="62705" t="21718" r="15181"/>
          <a:stretch>
            <a:fillRect/>
          </a:stretch>
        </p:blipFill>
        <p:spPr>
          <a:xfrm rot="-5400000">
            <a:off x="3425865" y="-1279877"/>
            <a:ext cx="2804687" cy="4964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43999"/>
          </a:blip>
          <a:srcRect l="62705" t="21718" r="6528"/>
          <a:stretch>
            <a:fillRect/>
          </a:stretch>
        </p:blipFill>
        <p:spPr>
          <a:xfrm rot="-5400000">
            <a:off x="2877067" y="5853634"/>
            <a:ext cx="3902285" cy="496444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94130" y="1953673"/>
            <a:ext cx="6703840" cy="572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5"/>
              </a:lnSpc>
              <a:spcBef>
                <a:spcPct val="0"/>
              </a:spcBef>
            </a:pPr>
            <a:r>
              <a:rPr lang="en-US" sz="33368" dirty="0">
                <a:solidFill>
                  <a:srgbClr val="6BC4FF">
                    <a:alpha val="60784"/>
                  </a:srgbClr>
                </a:solidFill>
                <a:latin typeface="Glacial Indifference Bold Itali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085412"/>
            <a:ext cx="3056199" cy="189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27"/>
              </a:lnSpc>
              <a:spcBef>
                <a:spcPct val="0"/>
              </a:spcBef>
            </a:pPr>
            <a:r>
              <a:rPr lang="en-US" sz="11019" dirty="0">
                <a:solidFill>
                  <a:srgbClr val="FFFFFF"/>
                </a:solidFill>
                <a:latin typeface="Glacial Indifference Bold Italics"/>
              </a:rPr>
              <a:t>Part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999"/>
          </a:blip>
          <a:srcRect l="62705" t="21718"/>
          <a:stretch>
            <a:fillRect/>
          </a:stretch>
        </p:blipFill>
        <p:spPr>
          <a:xfrm>
            <a:off x="-1" y="3161072"/>
            <a:ext cx="4730281" cy="49644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3999"/>
          </a:blip>
          <a:srcRect l="62705" t="21718"/>
          <a:stretch>
            <a:fillRect/>
          </a:stretch>
        </p:blipFill>
        <p:spPr>
          <a:xfrm>
            <a:off x="13557719" y="3331574"/>
            <a:ext cx="4730281" cy="49644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56293" y="3882441"/>
            <a:ext cx="9975413" cy="99754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01750" y="5175284"/>
            <a:ext cx="13166850" cy="2072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4800" b="0" i="0" dirty="0">
                <a:solidFill>
                  <a:schemeClr val="bg1"/>
                </a:solidFill>
                <a:effectLst/>
                <a:latin typeface="+mn-ea"/>
              </a:rPr>
              <a:t>简单基于</a:t>
            </a:r>
            <a:r>
              <a:rPr lang="en-US" altLang="zh-CN" sz="4800" b="0" i="0" dirty="0">
                <a:solidFill>
                  <a:schemeClr val="bg1"/>
                </a:solidFill>
                <a:effectLst/>
                <a:latin typeface="+mn-ea"/>
              </a:rPr>
              <a:t>Python</a:t>
            </a:r>
            <a:r>
              <a:rPr lang="zh-CN" altLang="en-US" sz="4800" b="0" i="0" dirty="0">
                <a:solidFill>
                  <a:schemeClr val="bg1"/>
                </a:solidFill>
                <a:effectLst/>
                <a:latin typeface="+mn-ea"/>
              </a:rPr>
              <a:t>和</a:t>
            </a:r>
            <a:r>
              <a:rPr lang="en-US" altLang="zh-CN" sz="4800" b="0" i="0" dirty="0" err="1">
                <a:solidFill>
                  <a:schemeClr val="bg1"/>
                </a:solidFill>
                <a:effectLst/>
                <a:latin typeface="+mn-ea"/>
              </a:rPr>
              <a:t>opencv</a:t>
            </a:r>
            <a:r>
              <a:rPr lang="zh-CN" altLang="en-US" sz="4800" b="0" i="0" dirty="0">
                <a:solidFill>
                  <a:schemeClr val="bg1"/>
                </a:solidFill>
                <a:effectLst/>
                <a:latin typeface="+mn-ea"/>
              </a:rPr>
              <a:t>对图像进行放大和缩小的项目</a:t>
            </a:r>
            <a:endParaRPr lang="en-US" sz="4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65139" y="4365829"/>
            <a:ext cx="478309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zh-CN" sz="4200" dirty="0">
                <a:solidFill>
                  <a:srgbClr val="6BC4FF"/>
                </a:solidFill>
                <a:ea typeface="思源黑体-粗体 Bold"/>
              </a:rPr>
              <a:t>python</a:t>
            </a:r>
            <a:r>
              <a:rPr lang="zh-CN" altLang="en-US" sz="4200" dirty="0">
                <a:solidFill>
                  <a:srgbClr val="6BC4FF"/>
                </a:solidFill>
                <a:ea typeface="思源黑体-粗体 Bold"/>
              </a:rPr>
              <a:t>批量照片修改</a:t>
            </a:r>
            <a:endParaRPr lang="en-US" sz="4200" dirty="0">
              <a:solidFill>
                <a:srgbClr val="6BC4FF"/>
              </a:solidFill>
              <a:ea typeface="思源黑体-粗体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11184" y="876300"/>
            <a:ext cx="10465632" cy="161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zh-CN" altLang="en-US" sz="10800" spc="712" dirty="0">
                <a:solidFill>
                  <a:srgbClr val="FFFFFF"/>
                </a:solidFill>
                <a:ea typeface="庞门正道标题体 Bold"/>
              </a:rPr>
              <a:t>项目简介</a:t>
            </a:r>
            <a:endParaRPr lang="en-US" sz="10800" spc="712" dirty="0">
              <a:solidFill>
                <a:srgbClr val="FFFFFF"/>
              </a:solidFill>
              <a:ea typeface="庞门正道标题体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7102631" y="1028700"/>
            <a:ext cx="156669" cy="15666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C4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792678" y="1028700"/>
            <a:ext cx="156669" cy="15666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C4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482725" y="1028700"/>
            <a:ext cx="156669" cy="15666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C4FF"/>
            </a:solidFill>
          </p:spPr>
        </p:sp>
      </p:grpSp>
    </p:spTree>
    <p:extLst>
      <p:ext uri="{BB962C8B-B14F-4D97-AF65-F5344CB8AC3E}">
        <p14:creationId xmlns:p14="http://schemas.microsoft.com/office/powerpoint/2010/main" val="296856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999"/>
          </a:blip>
          <a:srcRect l="62705" t="21718"/>
          <a:stretch>
            <a:fillRect/>
          </a:stretch>
        </p:blipFill>
        <p:spPr>
          <a:xfrm>
            <a:off x="0" y="3331574"/>
            <a:ext cx="4730281" cy="49644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3999"/>
          </a:blip>
          <a:srcRect l="62705" t="21718"/>
          <a:stretch>
            <a:fillRect/>
          </a:stretch>
        </p:blipFill>
        <p:spPr>
          <a:xfrm>
            <a:off x="13557719" y="3331574"/>
            <a:ext cx="4730281" cy="49644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11184" y="3771900"/>
            <a:ext cx="9975413" cy="99754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36969" y="4741148"/>
            <a:ext cx="4783093" cy="176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zh-CN" altLang="en-US" sz="4400" dirty="0">
                <a:solidFill>
                  <a:srgbClr val="6BC4FF"/>
                </a:solidFill>
                <a:ea typeface="思源黑体-粗体 Bold"/>
              </a:rPr>
              <a:t>开源</a:t>
            </a:r>
            <a:r>
              <a:rPr lang="en-US" altLang="zh-CN" sz="4400" dirty="0">
                <a:solidFill>
                  <a:srgbClr val="6BC4FF"/>
                </a:solidFill>
                <a:ea typeface="思源黑体-粗体 Bold"/>
              </a:rPr>
              <a:t>——</a:t>
            </a:r>
            <a:r>
              <a:rPr lang="en-US" altLang="zh-CN" sz="4400" dirty="0" err="1">
                <a:solidFill>
                  <a:srgbClr val="6BC4FF"/>
                </a:solidFill>
                <a:ea typeface="思源黑体-粗体 Bold"/>
              </a:rPr>
              <a:t>产品技术</a:t>
            </a:r>
            <a:endParaRPr lang="en-US" altLang="zh-CN" sz="4400" dirty="0">
              <a:solidFill>
                <a:srgbClr val="6BC4FF"/>
              </a:solidFill>
              <a:ea typeface="思源黑体-粗体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altLang="zh-CN" sz="4400" dirty="0">
              <a:solidFill>
                <a:srgbClr val="6BC4FF"/>
              </a:solidFill>
              <a:ea typeface="思源黑体-粗体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zh-CN" altLang="zh-CN" sz="24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内存容量需求少，开源软件，方便使用者修改软件</a:t>
            </a:r>
            <a:endParaRPr lang="en-US" sz="2400" dirty="0">
              <a:solidFill>
                <a:schemeClr val="bg1"/>
              </a:solidFill>
              <a:ea typeface="思源黑体-粗体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67198" y="4706796"/>
            <a:ext cx="4809894" cy="221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zh-CN" sz="4400" dirty="0" err="1">
                <a:solidFill>
                  <a:srgbClr val="6BC4FF"/>
                </a:solidFill>
                <a:ea typeface="思源黑体-粗体 Bold"/>
              </a:rPr>
              <a:t>灵活</a:t>
            </a:r>
            <a:r>
              <a:rPr lang="en-US" altLang="zh-CN" sz="4400" dirty="0">
                <a:solidFill>
                  <a:srgbClr val="6BC4FF"/>
                </a:solidFill>
                <a:ea typeface="思源黑体-粗体 Bold"/>
              </a:rPr>
              <a:t>——</a:t>
            </a:r>
            <a:r>
              <a:rPr lang="en-US" altLang="zh-CN" sz="4400" dirty="0" err="1">
                <a:solidFill>
                  <a:srgbClr val="6BC4FF"/>
                </a:solidFill>
                <a:ea typeface="思源黑体-粗体 Bold"/>
              </a:rPr>
              <a:t>适应市场</a:t>
            </a:r>
            <a:endParaRPr lang="en-US" altLang="zh-CN" sz="4400" dirty="0">
              <a:solidFill>
                <a:srgbClr val="6BC4FF"/>
              </a:solidFill>
              <a:ea typeface="思源黑体-粗体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altLang="zh-CN" sz="4400" dirty="0">
              <a:solidFill>
                <a:srgbClr val="6BC4FF"/>
              </a:solidFill>
              <a:ea typeface="思源黑体-粗体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zh-CN" altLang="zh-CN" sz="24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运用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的强大快速运行处理的特点。进行图片放大缩小的大规模批量处理。</a:t>
            </a:r>
            <a:endParaRPr lang="en-US" sz="2400" dirty="0">
              <a:solidFill>
                <a:schemeClr val="bg1"/>
              </a:solidFill>
              <a:ea typeface="思源黑体-粗体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11184" y="876300"/>
            <a:ext cx="10465632" cy="179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spc="712">
                <a:solidFill>
                  <a:srgbClr val="FFFFFF"/>
                </a:solidFill>
                <a:ea typeface="庞门正道标题体 Bold"/>
              </a:rPr>
              <a:t>产品功能特点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102631" y="1028700"/>
            <a:ext cx="156669" cy="15666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C4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792678" y="1028700"/>
            <a:ext cx="156669" cy="15666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C4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482725" y="1028700"/>
            <a:ext cx="156669" cy="15666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C4FF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74D2D808-8539-0404-10CA-BF771E0E08A6}"/>
              </a:ext>
            </a:extLst>
          </p:cNvPr>
          <p:cNvSpPr txBox="1"/>
          <p:nvPr/>
        </p:nvSpPr>
        <p:spPr>
          <a:xfrm>
            <a:off x="11263012" y="6907888"/>
            <a:ext cx="4783093" cy="221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zh-CN" sz="2499" dirty="0" err="1">
                <a:solidFill>
                  <a:srgbClr val="FF66FF"/>
                </a:solidFill>
                <a:ea typeface="思源黑体-粗体"/>
              </a:rPr>
              <a:t>imgproc</a:t>
            </a:r>
            <a:r>
              <a:rPr lang="zh-CN" altLang="en-US" sz="2499" dirty="0">
                <a:solidFill>
                  <a:srgbClr val="FF66FF"/>
                </a:solidFill>
                <a:ea typeface="思源黑体-粗体"/>
              </a:rPr>
              <a:t>，图像处理，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zh-CN" altLang="en-US" sz="2499" dirty="0">
                <a:solidFill>
                  <a:srgbClr val="FF66FF"/>
                </a:solidFill>
                <a:ea typeface="思源黑体-粗体"/>
              </a:rPr>
              <a:t>这是</a:t>
            </a:r>
            <a:r>
              <a:rPr lang="en-US" altLang="zh-CN" sz="2499" dirty="0">
                <a:solidFill>
                  <a:srgbClr val="FF66FF"/>
                </a:solidFill>
                <a:ea typeface="思源黑体-粗体"/>
              </a:rPr>
              <a:t>OpenCV</a:t>
            </a:r>
            <a:r>
              <a:rPr lang="zh-CN" altLang="en-US" sz="2499" dirty="0">
                <a:solidFill>
                  <a:srgbClr val="FF66FF"/>
                </a:solidFill>
                <a:ea typeface="思源黑体-粗体"/>
              </a:rPr>
              <a:t>的关键模块，实现了很多的图像处理算法。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zh-CN" altLang="en-US" sz="2499" dirty="0">
                <a:solidFill>
                  <a:srgbClr val="FF66FF"/>
                </a:solidFill>
                <a:ea typeface="思源黑体-粗体"/>
              </a:rPr>
              <a:t>例如，高斯模糊、拉普拉斯变换、等。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68C4CBE-D57A-314C-A4E3-AFE5EE32FA0E}"/>
              </a:ext>
            </a:extLst>
          </p:cNvPr>
          <p:cNvSpPr txBox="1"/>
          <p:nvPr/>
        </p:nvSpPr>
        <p:spPr>
          <a:xfrm>
            <a:off x="3124200" y="8249473"/>
            <a:ext cx="4783093" cy="87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FF66FF"/>
                </a:solidFill>
                <a:latin typeface="+mj-lt"/>
                <a:ea typeface="思源黑体-粗体"/>
              </a:rPr>
              <a:t>Features2d,</a:t>
            </a:r>
            <a:r>
              <a:rPr lang="zh-CN" altLang="en-US" sz="2800" b="0" i="0" dirty="0">
                <a:solidFill>
                  <a:srgbClr val="FF66FF"/>
                </a:solidFill>
                <a:effectLst/>
                <a:latin typeface="+mj-lt"/>
              </a:rPr>
              <a:t>模块包含用于检测、描述以及匹配特征点的算法</a:t>
            </a:r>
            <a:r>
              <a:rPr lang="zh-CN" altLang="en-US" sz="2800" b="0" i="0" dirty="0">
                <a:solidFill>
                  <a:srgbClr val="FF00FF"/>
                </a:solidFill>
                <a:effectLst/>
                <a:latin typeface="+mj-lt"/>
              </a:rPr>
              <a:t>。</a:t>
            </a:r>
            <a:endParaRPr lang="zh-CN" altLang="en-US" sz="2800" dirty="0">
              <a:solidFill>
                <a:srgbClr val="FF00FF"/>
              </a:solidFill>
              <a:latin typeface="+mj-lt"/>
              <a:ea typeface="思源黑体-粗体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059DE1E-A73C-6E3F-2BF5-CC34EB3F3841}"/>
              </a:ext>
            </a:extLst>
          </p:cNvPr>
          <p:cNvSpPr txBox="1"/>
          <p:nvPr/>
        </p:nvSpPr>
        <p:spPr>
          <a:xfrm>
            <a:off x="1066800" y="5236314"/>
            <a:ext cx="4783093" cy="87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zh-CN" sz="2800" dirty="0" err="1">
                <a:solidFill>
                  <a:srgbClr val="00FFFF"/>
                </a:solidFill>
                <a:ea typeface="思源黑体-粗体"/>
              </a:rPr>
              <a:t>imgcodecs</a:t>
            </a:r>
            <a:endParaRPr lang="en-US" altLang="zh-CN" sz="2800" dirty="0">
              <a:solidFill>
                <a:srgbClr val="00FFFF"/>
              </a:solidFill>
              <a:ea typeface="思源黑体-粗体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zh-CN" altLang="en-US" sz="2800" dirty="0">
                <a:solidFill>
                  <a:srgbClr val="00FFFF"/>
                </a:solidFill>
                <a:ea typeface="思源黑体-粗体"/>
              </a:rPr>
              <a:t>图像的编解码</a:t>
            </a:r>
            <a:r>
              <a:rPr lang="zh-CN" altLang="en-US" sz="2800" dirty="0">
                <a:solidFill>
                  <a:srgbClr val="00B0F0"/>
                </a:solidFill>
                <a:ea typeface="思源黑体-粗体"/>
              </a:rPr>
              <a:t>。</a:t>
            </a:r>
            <a:r>
              <a:rPr lang="en-US" altLang="zh-CN" sz="2800" dirty="0">
                <a:solidFill>
                  <a:srgbClr val="00B0F0"/>
                </a:solidFill>
                <a:ea typeface="思源黑体-粗体"/>
              </a:rPr>
              <a:t>-</a:t>
            </a:r>
            <a:endParaRPr lang="zh-CN" altLang="en-US" sz="2800" dirty="0">
              <a:solidFill>
                <a:srgbClr val="00B0F0"/>
              </a:solidFill>
              <a:ea typeface="思源黑体-粗体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0FEBCD3-CEAF-B250-9F4F-7062D9FCCD5D}"/>
              </a:ext>
            </a:extLst>
          </p:cNvPr>
          <p:cNvSpPr txBox="1"/>
          <p:nvPr/>
        </p:nvSpPr>
        <p:spPr>
          <a:xfrm>
            <a:off x="2743201" y="1742202"/>
            <a:ext cx="4783093" cy="1762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BEFB25"/>
                </a:solidFill>
                <a:ea typeface="思源黑体-粗体"/>
              </a:rPr>
              <a:t>      </a:t>
            </a:r>
            <a:r>
              <a:rPr lang="en-US" altLang="zh-CN" sz="2400" dirty="0" err="1">
                <a:solidFill>
                  <a:srgbClr val="BEFB25"/>
                </a:solidFill>
                <a:ea typeface="思源黑体-粗体"/>
              </a:rPr>
              <a:t>highGUI</a:t>
            </a:r>
            <a:endParaRPr lang="en-US" altLang="zh-CN" sz="2400" dirty="0">
              <a:solidFill>
                <a:srgbClr val="BEFB25"/>
              </a:solidFill>
              <a:ea typeface="思源黑体-粗体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BEFB25"/>
                </a:solidFill>
                <a:ea typeface="思源黑体-粗体"/>
              </a:rPr>
              <a:t>模块包含可以用来显示图像或者简单的输入的用户交互函数。可以直观查看处理之后的效果</a:t>
            </a:r>
            <a:endParaRPr lang="zh-CN" altLang="en-US" sz="2400" dirty="0">
              <a:solidFill>
                <a:srgbClr val="BEFB25"/>
              </a:solidFill>
              <a:latin typeface="+mj-lt"/>
              <a:ea typeface="思源黑体-粗体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D5A78-CAFB-372F-A433-EE1ADD357242}"/>
              </a:ext>
            </a:extLst>
          </p:cNvPr>
          <p:cNvSpPr txBox="1"/>
          <p:nvPr/>
        </p:nvSpPr>
        <p:spPr>
          <a:xfrm>
            <a:off x="10995173" y="1742202"/>
            <a:ext cx="4783093" cy="1327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BEFB25"/>
                </a:solidFill>
                <a:latin typeface="+mj-lt"/>
                <a:ea typeface="思源黑体-粗体"/>
              </a:rPr>
              <a:t>      core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zh-CN" sz="2800" dirty="0" err="1">
                <a:solidFill>
                  <a:srgbClr val="BEFB25"/>
                </a:solidFill>
                <a:latin typeface="+mj-lt"/>
                <a:ea typeface="思源黑体-粗体"/>
              </a:rPr>
              <a:t>opencv</a:t>
            </a:r>
            <a:r>
              <a:rPr lang="zh-CN" altLang="en-US" sz="2800" dirty="0">
                <a:solidFill>
                  <a:srgbClr val="BEFB25"/>
                </a:solidFill>
                <a:latin typeface="+mj-lt"/>
                <a:ea typeface="思源黑体-粗体"/>
              </a:rPr>
              <a:t>的基础模块，实现了很多最基本的数据结构和算法。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E5F359-52A8-F5B6-3B7E-EE894B43B732}"/>
              </a:ext>
            </a:extLst>
          </p:cNvPr>
          <p:cNvSpPr txBox="1"/>
          <p:nvPr/>
        </p:nvSpPr>
        <p:spPr>
          <a:xfrm>
            <a:off x="5134746" y="5496481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- - - - - - - - - - - - - - - - - - - - - - 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E182DC-14A8-3109-141D-723F26DC8FF1}"/>
              </a:ext>
            </a:extLst>
          </p:cNvPr>
          <p:cNvSpPr txBox="1"/>
          <p:nvPr/>
        </p:nvSpPr>
        <p:spPr>
          <a:xfrm>
            <a:off x="7893184" y="8549478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- - - - - - - - - - - - - - - - - - - - - - 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73A752-F347-DE4B-5125-7DE1AB0CFE2E}"/>
              </a:ext>
            </a:extLst>
          </p:cNvPr>
          <p:cNvSpPr txBox="1"/>
          <p:nvPr/>
        </p:nvSpPr>
        <p:spPr>
          <a:xfrm rot="5400000">
            <a:off x="8005053" y="7252412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- - - - - - - - - - - - - - - - - - - - 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7FD967-BDC8-42F9-54F4-AE8FD889629F}"/>
              </a:ext>
            </a:extLst>
          </p:cNvPr>
          <p:cNvSpPr txBox="1"/>
          <p:nvPr/>
        </p:nvSpPr>
        <p:spPr>
          <a:xfrm>
            <a:off x="7820387" y="2700028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- - - - - - - - - - - - - - - - - - - - - - 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27EC5-5EA5-364A-4E63-F79C1D37653E}"/>
              </a:ext>
            </a:extLst>
          </p:cNvPr>
          <p:cNvSpPr txBox="1"/>
          <p:nvPr/>
        </p:nvSpPr>
        <p:spPr>
          <a:xfrm rot="5400000">
            <a:off x="7921880" y="4276134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- - - - - - - - - - - - - - - - - - 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283567-23F5-A1C5-A7A6-A59FBB03E116}"/>
              </a:ext>
            </a:extLst>
          </p:cNvPr>
          <p:cNvSpPr txBox="1"/>
          <p:nvPr/>
        </p:nvSpPr>
        <p:spPr>
          <a:xfrm>
            <a:off x="4918953" y="5254526"/>
            <a:ext cx="9144000" cy="652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zh-CN" sz="2400" dirty="0" err="1">
                <a:solidFill>
                  <a:srgbClr val="6BC4FF"/>
                </a:solidFill>
                <a:ea typeface="思源黑体-粗体 Bold"/>
              </a:rPr>
              <a:t>openCV</a:t>
            </a:r>
            <a:r>
              <a:rPr lang="zh-CN" altLang="en-US" sz="2400" dirty="0">
                <a:solidFill>
                  <a:srgbClr val="6BC4FF"/>
                </a:solidFill>
                <a:ea typeface="思源黑体-粗体 Bold"/>
              </a:rPr>
              <a:t>主要模块</a:t>
            </a:r>
            <a:endParaRPr lang="en-US" altLang="zh-CN" sz="2400" dirty="0">
              <a:solidFill>
                <a:srgbClr val="6BC4FF"/>
              </a:solidFill>
              <a:ea typeface="思源黑体-粗体 Bold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FBD13C2-D45C-9DE7-352D-337DF42C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58491" y="1794365"/>
            <a:ext cx="9975413" cy="997541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1424E43-1EDE-1A53-2CAC-0C76823940F7}"/>
              </a:ext>
            </a:extLst>
          </p:cNvPr>
          <p:cNvSpPr txBox="1"/>
          <p:nvPr/>
        </p:nvSpPr>
        <p:spPr>
          <a:xfrm>
            <a:off x="10682758" y="5421833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- - - - - - - - - - - - - - - - - - - - - - -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A35BCD24-AF96-7ABD-AF2E-ECE1BE2C2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999"/>
          </a:blip>
          <a:srcRect l="62705" t="21718" r="6528"/>
          <a:stretch>
            <a:fillRect/>
          </a:stretch>
        </p:blipFill>
        <p:spPr>
          <a:xfrm rot="-5400000">
            <a:off x="2877068" y="5853634"/>
            <a:ext cx="3902285" cy="49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5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31293" y="4290065"/>
            <a:ext cx="4783093" cy="1322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zh-CN" altLang="en-US" sz="2800" b="0" i="0" dirty="0">
                <a:solidFill>
                  <a:schemeClr val="bg1"/>
                </a:solidFill>
                <a:effectLst/>
                <a:latin typeface="+mj-lt"/>
              </a:rPr>
              <a:t>缩放比例 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+mj-lt"/>
              </a:rPr>
              <a:t>cv2.resize(image, (0,0), </a:t>
            </a:r>
            <a:r>
              <a:rPr lang="en-US" altLang="zh-CN" sz="2800" b="0" i="0" dirty="0" err="1">
                <a:solidFill>
                  <a:schemeClr val="bg1"/>
                </a:solidFill>
                <a:effectLst/>
                <a:latin typeface="+mj-lt"/>
              </a:rPr>
              <a:t>fx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+mj-lt"/>
              </a:rPr>
              <a:t>=2.0, </a:t>
            </a:r>
            <a:r>
              <a:rPr lang="en-US" altLang="zh-CN" sz="2800" b="0" i="0" dirty="0" err="1">
                <a:solidFill>
                  <a:schemeClr val="bg1"/>
                </a:solidFill>
                <a:effectLst/>
                <a:latin typeface="+mj-lt"/>
              </a:rPr>
              <a:t>fy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+mj-lt"/>
              </a:rPr>
              <a:t>=2.0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+mj-lt"/>
              </a:rPr>
              <a:t>，使用放缩比例放缩图片。</a:t>
            </a:r>
            <a:endParaRPr lang="en-US" sz="2499" dirty="0">
              <a:solidFill>
                <a:schemeClr val="bg1"/>
              </a:solidFill>
              <a:latin typeface="+mj-lt"/>
              <a:ea typeface="思源黑体-粗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290065"/>
            <a:ext cx="4783093" cy="1322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zh-CN" altLang="en-US" sz="2800" b="0" i="0" dirty="0">
                <a:solidFill>
                  <a:schemeClr val="bg1"/>
                </a:solidFill>
                <a:effectLst/>
                <a:latin typeface="+mj-lt"/>
              </a:rPr>
              <a:t>指定尺寸 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+mj-lt"/>
              </a:rPr>
              <a:t>cv2.resize(image, (1920, 1080)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+mj-lt"/>
              </a:rPr>
              <a:t>，直接指定放缩后的尺寸大小。</a:t>
            </a:r>
            <a:endParaRPr lang="en-US" sz="2499" dirty="0">
              <a:solidFill>
                <a:schemeClr val="bg1"/>
              </a:solidFill>
              <a:latin typeface="+mj-lt"/>
              <a:ea typeface="思源黑体-粗体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531293" y="3356791"/>
            <a:ext cx="374445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4200" dirty="0">
                <a:solidFill>
                  <a:srgbClr val="6BC4FF"/>
                </a:solidFill>
                <a:ea typeface="思源黑体-粗体 Bold"/>
              </a:rPr>
              <a:t>核心</a:t>
            </a:r>
            <a:r>
              <a:rPr lang="en-US" sz="4200" dirty="0">
                <a:solidFill>
                  <a:srgbClr val="6BC4FF"/>
                </a:solidFill>
                <a:ea typeface="思源黑体-粗体 Bold"/>
              </a:rPr>
              <a:t>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356791"/>
            <a:ext cx="374445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4200" dirty="0">
                <a:solidFill>
                  <a:srgbClr val="6BC4FF"/>
                </a:solidFill>
                <a:ea typeface="思源黑体-粗体 Bold"/>
              </a:rPr>
              <a:t>核心</a:t>
            </a:r>
            <a:r>
              <a:rPr lang="en-US" sz="4200" dirty="0">
                <a:solidFill>
                  <a:srgbClr val="6BC4FF"/>
                </a:solidFill>
                <a:ea typeface="思源黑体-粗体 Bold"/>
              </a:rPr>
              <a:t>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43999"/>
          </a:blip>
          <a:srcRect l="62705" t="21718"/>
          <a:stretch>
            <a:fillRect/>
          </a:stretch>
        </p:blipFill>
        <p:spPr>
          <a:xfrm rot="-5400000">
            <a:off x="6778860" y="-330444"/>
            <a:ext cx="4730281" cy="4964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675823" y="2222367"/>
            <a:ext cx="4768462" cy="476846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973234"/>
            <a:ext cx="1593167" cy="41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Glacial Indifference Bold Italics"/>
              </a:rPr>
              <a:t>PART  01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6568E008-2326-C789-46BB-FFA021CC08EB}"/>
              </a:ext>
            </a:extLst>
          </p:cNvPr>
          <p:cNvSpPr txBox="1"/>
          <p:nvPr/>
        </p:nvSpPr>
        <p:spPr>
          <a:xfrm>
            <a:off x="8243338" y="4031443"/>
            <a:ext cx="3744451" cy="64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zh-CN" sz="4800" b="1" i="1" dirty="0" err="1">
                <a:solidFill>
                  <a:srgbClr val="6BC4FF"/>
                </a:solidFill>
                <a:ea typeface="思源黑体-粗体 Bold"/>
              </a:rPr>
              <a:t>opencv</a:t>
            </a:r>
            <a:endParaRPr lang="en-US" sz="4800" b="1" i="1" dirty="0">
              <a:solidFill>
                <a:srgbClr val="6BC4FF"/>
              </a:solidFill>
              <a:ea typeface="思源黑体-粗体 Bold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95DB5481-5417-2FE3-A0CD-3BF209BE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134100"/>
            <a:ext cx="8911934" cy="235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C17E269D-50F1-9626-603D-A595F420F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1520" y="5887572"/>
            <a:ext cx="5431461" cy="379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0357"/>
          <a:stretch>
            <a:fillRect/>
          </a:stretch>
        </p:blipFill>
        <p:spPr>
          <a:xfrm rot="-10800000">
            <a:off x="-174949" y="-130039"/>
            <a:ext cx="9566104" cy="1057002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328822" y="3802610"/>
            <a:ext cx="8930478" cy="2681779"/>
            <a:chOff x="0" y="0"/>
            <a:chExt cx="5328758" cy="1600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8758" cy="1600200"/>
            </a:xfrm>
            <a:custGeom>
              <a:avLst/>
              <a:gdLst/>
              <a:ahLst/>
              <a:cxnLst/>
              <a:rect l="l" t="t" r="r" b="b"/>
              <a:pathLst>
                <a:path w="5328758" h="1600200">
                  <a:moveTo>
                    <a:pt x="4566758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838200"/>
                  </a:lnTo>
                  <a:cubicBezTo>
                    <a:pt x="0" y="1258570"/>
                    <a:pt x="341630" y="1600200"/>
                    <a:pt x="762000" y="1600200"/>
                  </a:cubicBezTo>
                  <a:lnTo>
                    <a:pt x="4566758" y="1600200"/>
                  </a:lnTo>
                  <a:cubicBezTo>
                    <a:pt x="4987128" y="1600200"/>
                    <a:pt x="5328758" y="1258570"/>
                    <a:pt x="5328758" y="838200"/>
                  </a:cubicBezTo>
                  <a:lnTo>
                    <a:pt x="5328758" y="762000"/>
                  </a:lnTo>
                  <a:cubicBezTo>
                    <a:pt x="5328758" y="341630"/>
                    <a:pt x="4987128" y="0"/>
                    <a:pt x="45667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748472" y="3934677"/>
            <a:ext cx="8091177" cy="160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zh-CN" altLang="en-US" sz="10800" spc="712" dirty="0">
                <a:solidFill>
                  <a:srgbClr val="021F41"/>
                </a:solidFill>
                <a:ea typeface="庞门正道标题体 Bold"/>
              </a:rPr>
              <a:t>成员介绍</a:t>
            </a:r>
            <a:endParaRPr lang="en-US" sz="10800" spc="712" dirty="0">
              <a:solidFill>
                <a:srgbClr val="021F41"/>
              </a:solidFill>
              <a:ea typeface="庞门正道标题体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06685" y="5575094"/>
            <a:ext cx="6374751" cy="60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3C8ABD"/>
                </a:solidFill>
                <a:latin typeface="Glacial Indifference"/>
              </a:rPr>
              <a:t>NUMBERS AND TEAMS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20999"/>
          </a:blip>
          <a:srcRect l="62705" t="21718" r="15181"/>
          <a:stretch>
            <a:fillRect/>
          </a:stretch>
        </p:blipFill>
        <p:spPr>
          <a:xfrm rot="-5400000">
            <a:off x="3425865" y="-1283195"/>
            <a:ext cx="2804687" cy="4964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43999"/>
          </a:blip>
          <a:srcRect l="62705" t="21718" r="6528"/>
          <a:stretch>
            <a:fillRect/>
          </a:stretch>
        </p:blipFill>
        <p:spPr>
          <a:xfrm rot="-5400000">
            <a:off x="2877068" y="5853634"/>
            <a:ext cx="3902285" cy="496444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94130" y="1953673"/>
            <a:ext cx="6527820" cy="572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5"/>
              </a:lnSpc>
              <a:spcBef>
                <a:spcPct val="0"/>
              </a:spcBef>
            </a:pPr>
            <a:r>
              <a:rPr lang="en-US" sz="33368" dirty="0">
                <a:solidFill>
                  <a:srgbClr val="6BC4FF">
                    <a:alpha val="60784"/>
                  </a:srgbClr>
                </a:solidFill>
                <a:latin typeface="Glacial Indifference Bold Italics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085412"/>
            <a:ext cx="3056199" cy="189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27"/>
              </a:lnSpc>
              <a:spcBef>
                <a:spcPct val="0"/>
              </a:spcBef>
            </a:pPr>
            <a:r>
              <a:rPr lang="en-US" sz="11019">
                <a:solidFill>
                  <a:srgbClr val="FFFFFF"/>
                </a:solidFill>
                <a:latin typeface="Glacial Indifference Bold Italics"/>
              </a:rPr>
              <a:t>Part</a:t>
            </a:r>
          </a:p>
        </p:txBody>
      </p:sp>
    </p:spTree>
    <p:extLst>
      <p:ext uri="{BB962C8B-B14F-4D97-AF65-F5344CB8AC3E}">
        <p14:creationId xmlns:p14="http://schemas.microsoft.com/office/powerpoint/2010/main" val="32100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09732" y="1187423"/>
            <a:ext cx="7355994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zh-CN" sz="4400" b="0" i="0" dirty="0">
                <a:solidFill>
                  <a:schemeClr val="bg1"/>
                </a:solidFill>
                <a:effectLst/>
                <a:latin typeface="+mj-lt"/>
              </a:rPr>
              <a:t>lemon-orange-tea</a:t>
            </a:r>
            <a:r>
              <a:rPr lang="zh-CN" altLang="en-US" sz="4400" b="0" i="0" dirty="0">
                <a:solidFill>
                  <a:schemeClr val="bg1"/>
                </a:solidFill>
                <a:effectLst/>
                <a:latin typeface="+mj-lt"/>
              </a:rPr>
              <a:t>（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+mj-lt"/>
              </a:rPr>
              <a:t>captain</a:t>
            </a:r>
            <a:r>
              <a:rPr lang="zh-CN" altLang="en-US" sz="4400" b="0" i="0" dirty="0">
                <a:solidFill>
                  <a:schemeClr val="bg1"/>
                </a:solidFill>
                <a:effectLst/>
                <a:latin typeface="+mj-lt"/>
              </a:rPr>
              <a:t>）</a:t>
            </a:r>
            <a:endParaRPr lang="en-US" sz="4000" dirty="0">
              <a:solidFill>
                <a:schemeClr val="bg1"/>
              </a:solidFill>
              <a:latin typeface="+mj-lt"/>
              <a:ea typeface="思源黑体-粗体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867332" y="6401372"/>
            <a:ext cx="7355994" cy="49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ea typeface="思源黑体-粗体"/>
              </a:rPr>
              <a:t>suan1234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97812" y="8408643"/>
            <a:ext cx="7355994" cy="49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ea typeface="思源黑体-粗体"/>
              </a:rPr>
              <a:t>jkkjkjk</a:t>
            </a:r>
            <a:endParaRPr lang="en-US" sz="4400" dirty="0">
              <a:solidFill>
                <a:srgbClr val="FFFFFF"/>
              </a:solidFill>
              <a:ea typeface="思源黑体-粗体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218903"/>
            <a:ext cx="3379467" cy="277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zh-CN" altLang="en-US" sz="10800" spc="712" dirty="0">
                <a:solidFill>
                  <a:srgbClr val="FFFFFF"/>
                </a:solidFill>
                <a:ea typeface="庞门正道标题体 Bold"/>
              </a:rPr>
              <a:t>成员分工</a:t>
            </a:r>
            <a:endParaRPr lang="en-US" sz="10800" spc="712" dirty="0">
              <a:solidFill>
                <a:srgbClr val="FFFFFF"/>
              </a:solidFill>
              <a:ea typeface="庞门正道标题体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0" y="355467"/>
            <a:ext cx="3744451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4200" dirty="0">
                <a:solidFill>
                  <a:srgbClr val="6BC4FF"/>
                </a:solidFill>
                <a:ea typeface="思源黑体-粗体 Bold"/>
              </a:rPr>
              <a:t>项目文档</a:t>
            </a:r>
            <a:endParaRPr lang="en-US" sz="4200" dirty="0">
              <a:solidFill>
                <a:srgbClr val="6BC4FF"/>
              </a:solidFill>
              <a:ea typeface="思源黑体-粗体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24050" y="1883907"/>
            <a:ext cx="374445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4200" dirty="0">
                <a:solidFill>
                  <a:srgbClr val="6BC4FF"/>
                </a:solidFill>
                <a:ea typeface="思源黑体-粗体 Bold"/>
              </a:rPr>
              <a:t>代码开发</a:t>
            </a:r>
            <a:endParaRPr lang="en-US" sz="4200" dirty="0">
              <a:solidFill>
                <a:srgbClr val="6BC4FF"/>
              </a:solidFill>
              <a:ea typeface="思源黑体-粗体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79026" y="7336201"/>
            <a:ext cx="374445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4200" dirty="0">
                <a:solidFill>
                  <a:srgbClr val="6BC4FF"/>
                </a:solidFill>
                <a:ea typeface="思源黑体-粗体 Bold"/>
              </a:rPr>
              <a:t>资料查找</a:t>
            </a:r>
            <a:endParaRPr lang="en-US" sz="4200" dirty="0">
              <a:solidFill>
                <a:srgbClr val="6BC4FF"/>
              </a:solidFill>
              <a:ea typeface="思源黑体-粗体 Bold"/>
            </a:endParaRPr>
          </a:p>
        </p:txBody>
      </p:sp>
      <p:sp>
        <p:nvSpPr>
          <p:cNvPr id="11" name="TextBox 11"/>
          <p:cNvSpPr txBox="1"/>
          <p:nvPr/>
        </p:nvSpPr>
        <p:spPr>
          <a:xfrm rot="5400000">
            <a:off x="2266262" y="4273364"/>
            <a:ext cx="10112877" cy="324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59"/>
              </a:lnSpc>
            </a:pPr>
            <a:r>
              <a:rPr lang="en-US" sz="22576" dirty="0" err="1">
                <a:solidFill>
                  <a:srgbClr val="FFFFFF">
                    <a:alpha val="6667"/>
                  </a:srgbClr>
                </a:solidFill>
                <a:latin typeface="Glacial Indifference Bold Italics"/>
              </a:rPr>
              <a:t>bistu</a:t>
            </a:r>
            <a:endParaRPr lang="en-US" sz="22576" dirty="0">
              <a:solidFill>
                <a:srgbClr val="FFFFFF">
                  <a:alpha val="6667"/>
                </a:srgbClr>
              </a:solidFill>
              <a:latin typeface="Glacial Indifference Bold Italics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 amt="43999"/>
          </a:blip>
          <a:srcRect l="62705" t="21718" r="6528"/>
          <a:stretch>
            <a:fillRect/>
          </a:stretch>
        </p:blipFill>
        <p:spPr>
          <a:xfrm rot="5400000">
            <a:off x="531082" y="-807617"/>
            <a:ext cx="3902285" cy="4964448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ABE346E4-F9CB-8803-18EA-8A8769249238}"/>
              </a:ext>
            </a:extLst>
          </p:cNvPr>
          <p:cNvSpPr txBox="1"/>
          <p:nvPr/>
        </p:nvSpPr>
        <p:spPr>
          <a:xfrm>
            <a:off x="9155194" y="5330654"/>
            <a:ext cx="374445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dirty="0">
                <a:solidFill>
                  <a:srgbClr val="6BC4FF"/>
                </a:solidFill>
                <a:ea typeface="思源黑体-粗体 Bold"/>
              </a:rPr>
              <a:t>PPT</a:t>
            </a:r>
            <a:r>
              <a:rPr lang="zh-CN" altLang="en-US" sz="4200" dirty="0">
                <a:solidFill>
                  <a:srgbClr val="6BC4FF"/>
                </a:solidFill>
                <a:ea typeface="思源黑体-粗体 Bold"/>
              </a:rPr>
              <a:t>编写</a:t>
            </a:r>
            <a:endParaRPr lang="en-US" sz="4200" dirty="0">
              <a:solidFill>
                <a:srgbClr val="6BC4FF"/>
              </a:solidFill>
              <a:ea typeface="思源黑体-粗体 Bold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AD367780-BD60-B8D9-7CEC-C63B8904D401}"/>
              </a:ext>
            </a:extLst>
          </p:cNvPr>
          <p:cNvSpPr txBox="1"/>
          <p:nvPr/>
        </p:nvSpPr>
        <p:spPr>
          <a:xfrm>
            <a:off x="9144000" y="3524356"/>
            <a:ext cx="374445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zh-CN" altLang="en-US" sz="4200" dirty="0">
                <a:solidFill>
                  <a:srgbClr val="6BC4FF"/>
                </a:solidFill>
                <a:ea typeface="思源黑体-粗体 Bold"/>
              </a:rPr>
              <a:t>产品设计</a:t>
            </a:r>
            <a:endParaRPr lang="en-US" sz="4200" dirty="0">
              <a:solidFill>
                <a:srgbClr val="6BC4FF"/>
              </a:solidFill>
              <a:ea typeface="思源黑体-粗体 Bold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941A979-07EC-D91A-8C76-4914301E77DC}"/>
              </a:ext>
            </a:extLst>
          </p:cNvPr>
          <p:cNvSpPr txBox="1"/>
          <p:nvPr/>
        </p:nvSpPr>
        <p:spPr>
          <a:xfrm>
            <a:off x="9836852" y="2807885"/>
            <a:ext cx="7355994" cy="485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zh-CN" sz="4400" dirty="0" err="1">
                <a:solidFill>
                  <a:srgbClr val="FFFFFF"/>
                </a:solidFill>
                <a:ea typeface="思源黑体-粗体"/>
              </a:rPr>
              <a:t>yrlw</a:t>
            </a:r>
            <a:endParaRPr lang="en-US" sz="4400" dirty="0">
              <a:solidFill>
                <a:srgbClr val="FFFFFF"/>
              </a:solidFill>
              <a:ea typeface="思源黑体-粗体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7ECC5D26-69BC-5834-F3C4-040B903A919C}"/>
              </a:ext>
            </a:extLst>
          </p:cNvPr>
          <p:cNvSpPr txBox="1"/>
          <p:nvPr/>
        </p:nvSpPr>
        <p:spPr>
          <a:xfrm>
            <a:off x="9770398" y="4361029"/>
            <a:ext cx="374445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zh-CN" sz="4400" b="0" i="0" dirty="0">
                <a:solidFill>
                  <a:schemeClr val="bg1"/>
                </a:solidFill>
                <a:effectLst/>
                <a:latin typeface="+mj-lt"/>
              </a:rPr>
              <a:t>lemon-</a:t>
            </a:r>
            <a:r>
              <a:rPr lang="en-US" altLang="zh-CN" sz="4400" b="0" i="0" dirty="0" err="1">
                <a:solidFill>
                  <a:schemeClr val="bg1"/>
                </a:solidFill>
                <a:effectLst/>
                <a:latin typeface="+mj-lt"/>
              </a:rPr>
              <a:t>redtea</a:t>
            </a:r>
            <a:endParaRPr lang="en-US" sz="4200" dirty="0">
              <a:solidFill>
                <a:schemeClr val="bg1"/>
              </a:solidFill>
              <a:latin typeface="+mj-lt"/>
              <a:ea typeface="思源黑体-粗体 Bold"/>
            </a:endParaRPr>
          </a:p>
        </p:txBody>
      </p:sp>
    </p:spTree>
    <p:extLst>
      <p:ext uri="{BB962C8B-B14F-4D97-AF65-F5344CB8AC3E}">
        <p14:creationId xmlns:p14="http://schemas.microsoft.com/office/powerpoint/2010/main" val="411867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442</Words>
  <Application>Microsoft Office PowerPoint</Application>
  <PresentationFormat>自定义</PresentationFormat>
  <Paragraphs>82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Glacial Indifference Bold Italics</vt:lpstr>
      <vt:lpstr>Arimo Bold Italics</vt:lpstr>
      <vt:lpstr>Glacial Indifference</vt:lpstr>
      <vt:lpstr>Calibri</vt:lpstr>
      <vt:lpstr>宋体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蓝白色科技风装饰元素科技科技介绍中文演示文稿 副本</dc:title>
  <cp:lastModifiedBy>2438497600@qq.com</cp:lastModifiedBy>
  <cp:revision>88</cp:revision>
  <dcterms:created xsi:type="dcterms:W3CDTF">2006-08-16T00:00:00Z</dcterms:created>
  <dcterms:modified xsi:type="dcterms:W3CDTF">2022-06-30T09:19:25Z</dcterms:modified>
  <dc:identifier>DAFFDUpGviM</dc:identifier>
</cp:coreProperties>
</file>